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Arvo"/>
      <p:regular r:id="rId33"/>
      <p:bold r:id="rId34"/>
      <p:italic r:id="rId35"/>
      <p:boldItalic r:id="rId36"/>
    </p:embeddedFont>
    <p:embeddedFont>
      <p:font typeface="Roboto Condensed"/>
      <p:regular r:id="rId37"/>
      <p:bold r:id="rId38"/>
      <p:italic r:id="rId39"/>
      <p:boldItalic r:id="rId40"/>
    </p:embeddedFont>
    <p:embeddedFont>
      <p:font typeface="Roboto Condensed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Italic.fntdata"/><Relationship Id="rId20" Type="http://schemas.openxmlformats.org/officeDocument/2006/relationships/slide" Target="slides/slide16.xml"/><Relationship Id="rId42" Type="http://schemas.openxmlformats.org/officeDocument/2006/relationships/font" Target="fonts/RobotoCondensedLight-bold.fntdata"/><Relationship Id="rId41" Type="http://schemas.openxmlformats.org/officeDocument/2006/relationships/font" Target="fonts/RobotoCondensedLight-regular.fntdata"/><Relationship Id="rId22" Type="http://schemas.openxmlformats.org/officeDocument/2006/relationships/slide" Target="slides/slide18.xml"/><Relationship Id="rId44" Type="http://schemas.openxmlformats.org/officeDocument/2006/relationships/font" Target="fonts/RobotoCondensed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RobotoCondensed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Arvo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Arvo-italic.fntdata"/><Relationship Id="rId12" Type="http://schemas.openxmlformats.org/officeDocument/2006/relationships/slide" Target="slides/slide8.xml"/><Relationship Id="rId34" Type="http://schemas.openxmlformats.org/officeDocument/2006/relationships/font" Target="fonts/Arvo-bold.fntdata"/><Relationship Id="rId15" Type="http://schemas.openxmlformats.org/officeDocument/2006/relationships/slide" Target="slides/slide11.xml"/><Relationship Id="rId37" Type="http://schemas.openxmlformats.org/officeDocument/2006/relationships/font" Target="fonts/RobotoCondensed-regular.fntdata"/><Relationship Id="rId14" Type="http://schemas.openxmlformats.org/officeDocument/2006/relationships/slide" Target="slides/slide10.xml"/><Relationship Id="rId36" Type="http://schemas.openxmlformats.org/officeDocument/2006/relationships/font" Target="fonts/Arvo-boldItalic.fntdata"/><Relationship Id="rId17" Type="http://schemas.openxmlformats.org/officeDocument/2006/relationships/slide" Target="slides/slide13.xml"/><Relationship Id="rId39" Type="http://schemas.openxmlformats.org/officeDocument/2006/relationships/font" Target="fonts/RobotoCondensed-italic.fntdata"/><Relationship Id="rId16" Type="http://schemas.openxmlformats.org/officeDocument/2006/relationships/slide" Target="slides/slide12.xml"/><Relationship Id="rId38" Type="http://schemas.openxmlformats.org/officeDocument/2006/relationships/font" Target="fonts/RobotoCondense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 the “Training the model” part we used Inception V3 library.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Transfer learning using other an already solved </a:t>
            </a:r>
            <a:r>
              <a:rPr lang="en" sz="1600"/>
              <a:t>problem</a:t>
            </a:r>
            <a:r>
              <a:rPr lang="en" sz="1600"/>
              <a:t> and applying the weights and </a:t>
            </a:r>
            <a:r>
              <a:rPr lang="en" sz="1600"/>
              <a:t>knowledge</a:t>
            </a:r>
            <a:r>
              <a:rPr lang="en" sz="1600"/>
              <a:t> to a different but similar problem.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used the imageNet dataset which has been shown to  </a:t>
            </a:r>
            <a:r>
              <a:rPr lang="en" sz="1600"/>
              <a:t>achieve</a:t>
            </a:r>
            <a:r>
              <a:rPr lang="en" sz="1600"/>
              <a:t> greater than 78% accuracy when being used in transfer learning for image </a:t>
            </a:r>
            <a:r>
              <a:rPr lang="en" sz="1600"/>
              <a:t>classification</a:t>
            </a:r>
            <a:r>
              <a:rPr lang="en" sz="1600"/>
              <a:t>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lang="en" sz="1600"/>
              <a:t>There are many other libraries such as VGGNet, or ResNet, but we wanted to use the most accurate one, and the Inception is well-known as one of the most accurate &amp; popular libraries.</a:t>
            </a:r>
            <a:endParaRPr sz="16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046f55c840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046f55c84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for the weights we had a reference of ImageNet dataset, because it contained a lot of similar data to which we were working with, and the predictions were very accurate, so we thought that using this one will work really good.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Also, this explained why we cut the images. The ImageNet dataset has proved that using small images with 300 pixels width &amp; height gives enough information to check all the details &amp; not contain any excessive information.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With a small dataset like ours, using transfer learning with a  pre-trained model will be more </a:t>
            </a:r>
            <a:r>
              <a:rPr lang="en"/>
              <a:t>effective and more accurate then training a new model with our data set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reduced training time and required less data to train, which was also effective for our situation.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We used “stopping early” method to avoid overfitting.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46f55c840_4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46f55c840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 was not really big, though it contained many photos of 5 different people in different poses.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assumed that if we can train the system to classify 5 people in almost any situation - we might do so for the whole globe.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</a:t>
            </a:r>
            <a:r>
              <a:rPr lang="en"/>
              <a:t>algorithm</a:t>
            </a:r>
            <a:r>
              <a:rPr lang="en"/>
              <a:t> it was quite comfortable to use if-else switches because we didn’t have many possible results, but for the bigger cases there are solutions many other solutions like hash tables &amp; so 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46f55c840_5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46f55c840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these two slides show quite in a good way that sometimes the solution might be quite easy if you’re working on a not-that-big task.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a switch of if-else constructions to compare the results of our predictions, because we tried to focus on how to create the fastest algorithm we can.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46f55c840_5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46f55c840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we used the data visualisation,  we had many parameters which we had to - first cut-off, &amp; leave only the trainable ones &amp; then process what we were left with.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end we were left with around 250000 trainable parameters which we showed strongly affected our evaluation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 Balanced dataset like ours, we decided that we would use accuracy as our evaluation metrics.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several of our attempts, we were finally able to achieve a 96% accuracy score, which we find good, yet improvable.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6f55c840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46f55c84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During</a:t>
            </a:r>
            <a:r>
              <a:rPr lang="en"/>
              <a:t> this project we learned alot about image processing and the </a:t>
            </a:r>
            <a:r>
              <a:rPr lang="en"/>
              <a:t>difficulties</a:t>
            </a:r>
            <a:r>
              <a:rPr lang="en"/>
              <a:t> of using a </a:t>
            </a:r>
            <a:r>
              <a:rPr lang="en"/>
              <a:t>dataset</a:t>
            </a:r>
            <a:r>
              <a:rPr lang="en"/>
              <a:t> full of web scraped images. After many </a:t>
            </a:r>
            <a:r>
              <a:rPr lang="en"/>
              <a:t>fails</a:t>
            </a:r>
            <a:r>
              <a:rPr lang="en"/>
              <a:t> and mistakes </a:t>
            </a:r>
            <a:r>
              <a:rPr lang="en"/>
              <a:t>over</a:t>
            </a:r>
            <a:r>
              <a:rPr lang="en"/>
              <a:t> the past couple weeks we ended up with a better </a:t>
            </a:r>
            <a:r>
              <a:rPr lang="en"/>
              <a:t>evaluation</a:t>
            </a:r>
            <a:r>
              <a:rPr lang="en"/>
              <a:t> score </a:t>
            </a:r>
            <a:r>
              <a:rPr lang="en"/>
              <a:t>then</a:t>
            </a:r>
            <a:r>
              <a:rPr lang="en"/>
              <a:t> we expected.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found  using Inception V3 for image classification is  very effective with image </a:t>
            </a:r>
            <a:r>
              <a:rPr lang="en"/>
              <a:t>classification, for a small dataset giving us a better higher accuracy then we would have achieved training a new model from scratch with our dataset.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ebaa7b3a2_1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ebaa7b3a2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46f55c840_5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046f55c840_5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46f55c840_4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46f55c840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you ever been stuck in a big queue on the beginning of the work day?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maybe you desired a king-size pepperoni pizza, but been always struggling to find cash or credit card to pay for the delivery?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many people create solutions which can be used to make our life easier.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we decided to work on a face recognition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decided to push ourselves and do a image </a:t>
            </a:r>
            <a:r>
              <a:rPr lang="en"/>
              <a:t>classification</a:t>
            </a:r>
            <a:r>
              <a:rPr lang="en"/>
              <a:t> rather then NLP for this project and while we had many </a:t>
            </a:r>
            <a:r>
              <a:rPr lang="en"/>
              <a:t>struggles</a:t>
            </a:r>
            <a:r>
              <a:rPr lang="en"/>
              <a:t> with it, we are quite proud of our final product.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46f55c840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46f55c84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to make a </a:t>
            </a:r>
            <a:r>
              <a:rPr lang="en"/>
              <a:t>dataset</a:t>
            </a:r>
            <a:r>
              <a:rPr lang="en"/>
              <a:t> of faces to classify that had more then 2 classes but not to many that we would </a:t>
            </a:r>
            <a:r>
              <a:rPr lang="en"/>
              <a:t>struggle</a:t>
            </a:r>
            <a:r>
              <a:rPr lang="en"/>
              <a:t> to make a good model. We settle on a model that </a:t>
            </a:r>
            <a:r>
              <a:rPr lang="en"/>
              <a:t>classifieds 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 leaders of the canadian political parties.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made our dataset by scraping the web for images of our 5 leaders.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 was not really big, though it contained many photos of 5 different people in different poses.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 is filled equally with photos, totaling 497 photos over all.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side you can see our code were we set the labels for each class to a integer rather then a string.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assumed that if we can train the system to classify 5 people in almost any situation - we might do so for the whole globe.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then split the data into 2 classes: training and testing.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431 in </a:t>
            </a:r>
            <a:r>
              <a:rPr lang="en"/>
              <a:t>training</a:t>
            </a:r>
            <a:r>
              <a:rPr lang="en"/>
              <a:t> and 66 in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roughly a 85% to 15% split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splitting up the dataset we were left with 66 test images, which should be enough to the test.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Next was the step of data pre-procession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</a:t>
            </a:r>
            <a:r>
              <a:rPr lang="en" sz="1500"/>
              <a:t>Eye constraint being that they are a reasonably located in respect to each other)?????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Meaning when he program detects both eyes, check they are within normal spacing of each other in regards to face.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way its more likely the program found 2 eyes and is not mistaking some other object as an eye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6" name="Google Shape;26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9" name="Google Shape;29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30" name="Google Shape;30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2" name="Google Shape;32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" name="Google Shape;37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0" name="Google Shape;40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5" name="Google Shape;45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7" name="Google Shape;47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" name="Google Shape;49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0" name="Google Shape;50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" name="Google Shape;52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3" name="Google Shape;53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4" name="Google Shape;54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6" name="Google Shape;56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7" name="Google Shape;57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9" name="Google Shape;59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5"/>
                </a:solidFill>
              </a:rPr>
              <a:t>“</a:t>
            </a:r>
            <a:endParaRPr b="1" sz="7200">
              <a:solidFill>
                <a:schemeClr val="accent5"/>
              </a:solidFill>
            </a:endParaRPr>
          </a:p>
        </p:txBody>
      </p:sp>
      <p:sp>
        <p:nvSpPr>
          <p:cNvPr id="61" name="Google Shape;61;p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4" name="Google Shape;64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" name="Google Shape;65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6" name="Google Shape;66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9" name="Google Shape;69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" name="Google Shape;71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2" name="Google Shape;72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3" name="Google Shape;73;p5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4" name="Google Shape;74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6" name="Google Shape;76;p5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7" name="Google Shape;77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9" name="Google Shape;79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  <p:sp>
        <p:nvSpPr>
          <p:cNvPr id="81" name="Google Shape;81;p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4" name="Google Shape;84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5" name="Google Shape;85;p6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6" name="Google Shape;86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8" name="Google Shape;88;p6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9" name="Google Shape;89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1" name="Google Shape;91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2" name="Google Shape;92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" name="Google Shape;93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0" name="Google Shape;100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1" name="Google Shape;101;p6"/>
          <p:cNvSpPr txBox="1"/>
          <p:nvPr>
            <p:ph idx="2" type="body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102" name="Google Shape;102;p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5" name="Google Shape;105;p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6" name="Google Shape;106;p7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07" name="Google Shape;107;p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9" name="Google Shape;109;p7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1" name="Google Shape;111;p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2" name="Google Shape;112;p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3" name="Google Shape;113;p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" name="Google Shape;114;p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" name="Google Shape;117;p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18" name="Google Shape;118;p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" name="Google Shape;120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21" name="Google Shape;121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2" name="Google Shape;122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3" name="Google Shape;123;p7"/>
          <p:cNvSpPr txBox="1"/>
          <p:nvPr>
            <p:ph idx="3" type="body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24" name="Google Shape;124;p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7" name="Google Shape;127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8" name="Google Shape;128;p8"/>
            <p:cNvGrpSpPr/>
            <p:nvPr/>
          </p:nvGrpSpPr>
          <p:grpSpPr>
            <a:xfrm flipH="1" rot="10800000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9" name="Google Shape;129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1" name="Google Shape;131;p8"/>
            <p:cNvGrpSpPr/>
            <p:nvPr/>
          </p:nvGrpSpPr>
          <p:grpSpPr>
            <a:xfrm flipH="1" rot="10800000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2" name="Google Shape;132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4" name="Google Shape;134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5" name="Google Shape;135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" name="Google Shape;136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7" name="Google Shape;137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40" name="Google Shape;140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2" name="Google Shape;142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43" name="Google Shape;143;p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9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146" name="Google Shape;146;p9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" name="Google Shape;147;p9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148" name="Google Shape;148;p9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9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" name="Google Shape;150;p9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151" name="Google Shape;151;p9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/>
        </p:txBody>
      </p:sp>
      <p:sp>
        <p:nvSpPr>
          <p:cNvPr id="154" name="Google Shape;154;p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" name="Google Shape;155;p9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56" name="Google Shape;156;p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7" name="Google Shape;157;p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0" name="Google Shape;180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b="1" sz="2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Relationship Id="rId4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/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EM!</a:t>
            </a:r>
            <a:endParaRPr/>
          </a:p>
        </p:txBody>
      </p:sp>
      <p:sp>
        <p:nvSpPr>
          <p:cNvPr id="186" name="Google Shape;186;p11"/>
          <p:cNvSpPr txBox="1"/>
          <p:nvPr>
            <p:ph idx="4294967295" type="body"/>
          </p:nvPr>
        </p:nvSpPr>
        <p:spPr>
          <a:xfrm>
            <a:off x="6697575" y="2386250"/>
            <a:ext cx="2214300" cy="17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Made by</a:t>
            </a:r>
            <a:endParaRPr sz="12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Sarah Nowlan</a:t>
            </a:r>
            <a:endParaRPr sz="14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Sridhar Ponnusamy</a:t>
            </a:r>
            <a:endParaRPr sz="14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Aleksandr Semenov</a:t>
            </a:r>
            <a:endParaRPr sz="1400"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Kamakshi Mansukhani</a:t>
            </a:r>
            <a:endParaRPr sz="1400"/>
          </a:p>
          <a:p>
            <a:pPr indent="0" lvl="0" marL="0" rtl="0" algn="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Param Jaswal</a:t>
            </a:r>
            <a:endParaRPr sz="1400"/>
          </a:p>
        </p:txBody>
      </p:sp>
      <p:sp>
        <p:nvSpPr>
          <p:cNvPr id="187" name="Google Shape;187;p11"/>
          <p:cNvSpPr txBox="1"/>
          <p:nvPr/>
        </p:nvSpPr>
        <p:spPr>
          <a:xfrm>
            <a:off x="4274475" y="4620675"/>
            <a:ext cx="267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 SUPPORT VECTOR MACHINES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>
            <p:ph idx="4294967295" type="ctrTitle"/>
          </p:nvPr>
        </p:nvSpPr>
        <p:spPr>
          <a:xfrm>
            <a:off x="346600" y="656575"/>
            <a:ext cx="556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chemeClr val="accent5"/>
                </a:solidFill>
              </a:rPr>
              <a:t>Library</a:t>
            </a:r>
            <a:endParaRPr sz="6100">
              <a:solidFill>
                <a:schemeClr val="accent5"/>
              </a:solidFill>
            </a:endParaRPr>
          </a:p>
        </p:txBody>
      </p:sp>
      <p:sp>
        <p:nvSpPr>
          <p:cNvPr id="310" name="Google Shape;310;p20"/>
          <p:cNvSpPr txBox="1"/>
          <p:nvPr>
            <p:ph idx="4294967295" type="subTitle"/>
          </p:nvPr>
        </p:nvSpPr>
        <p:spPr>
          <a:xfrm>
            <a:off x="173550" y="1693050"/>
            <a:ext cx="58380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 sz="2300"/>
              <a:t>Inception V3 using keras which highly includes transfer learning.</a:t>
            </a:r>
            <a:endParaRPr/>
          </a:p>
        </p:txBody>
      </p:sp>
      <p:grpSp>
        <p:nvGrpSpPr>
          <p:cNvPr id="311" name="Google Shape;311;p20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312" name="Google Shape;312;p2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20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315" name="Google Shape;315;p2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0"/>
          <p:cNvSpPr/>
          <p:nvPr/>
        </p:nvSpPr>
        <p:spPr>
          <a:xfrm>
            <a:off x="6302724" y="745608"/>
            <a:ext cx="248336" cy="237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 rot="2697322">
            <a:off x="7939080" y="1959478"/>
            <a:ext cx="376961" cy="35993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8237292" y="1754006"/>
            <a:ext cx="150972" cy="14422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0"/>
          <p:cNvSpPr/>
          <p:nvPr/>
        </p:nvSpPr>
        <p:spPr>
          <a:xfrm rot="1280149">
            <a:off x="6130690" y="1460796"/>
            <a:ext cx="150975" cy="14420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FF98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20"/>
          <p:cNvSpPr txBox="1"/>
          <p:nvPr/>
        </p:nvSpPr>
        <p:spPr>
          <a:xfrm>
            <a:off x="173550" y="2585850"/>
            <a:ext cx="517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Inception V3 is a widely-used image recognition model that has been shown to attain greater than 78% accuracy on the ImageNet dataset. Based on the paper “Rethinking the inception Architecture for Computer Vision” by Szegedy.</a:t>
            </a:r>
            <a:endParaRPr sz="2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25" name="Google Shape;325;p20"/>
          <p:cNvSpPr txBox="1"/>
          <p:nvPr/>
        </p:nvSpPr>
        <p:spPr>
          <a:xfrm>
            <a:off x="226525" y="4369450"/>
            <a:ext cx="3116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More information on inception V3 can be found on :</a:t>
            </a:r>
            <a:endParaRPr b="1" i="1" sz="1000"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accen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https://cloud.google.com/tpu/docs/inception-v3-advanced</a:t>
            </a:r>
            <a:endParaRPr b="1" i="1" sz="1000"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accen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0" lang="en" sz="2300">
                <a:solidFill>
                  <a:schemeClr val="lt2"/>
                </a:solidFill>
              </a:rPr>
              <a:t>More About </a:t>
            </a:r>
            <a:r>
              <a:rPr b="0" lang="en" sz="2300">
                <a:solidFill>
                  <a:schemeClr val="lt2"/>
                </a:solidFill>
              </a:rPr>
              <a:t>Inception V3</a:t>
            </a:r>
            <a:endParaRPr b="0">
              <a:solidFill>
                <a:schemeClr val="lt2"/>
              </a:solidFill>
            </a:endParaRPr>
          </a:p>
        </p:txBody>
      </p:sp>
      <p:sp>
        <p:nvSpPr>
          <p:cNvPr id="331" name="Google Shape;331;p2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2" name="Google Shape;332;p21"/>
          <p:cNvGrpSpPr/>
          <p:nvPr/>
        </p:nvGrpSpPr>
        <p:grpSpPr>
          <a:xfrm>
            <a:off x="252947" y="586495"/>
            <a:ext cx="505205" cy="378360"/>
            <a:chOff x="5247525" y="3007275"/>
            <a:chExt cx="517575" cy="384825"/>
          </a:xfrm>
        </p:grpSpPr>
        <p:sp>
          <p:nvSpPr>
            <p:cNvPr id="333" name="Google Shape;333;p2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5" name="Google Shape;3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25" y="3580474"/>
            <a:ext cx="6235025" cy="11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150375" y="1324675"/>
            <a:ext cx="7538700" cy="27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ImageNet dataset for </a:t>
            </a:r>
            <a:r>
              <a:rPr lang="en" sz="1500"/>
              <a:t>weighs</a:t>
            </a:r>
            <a:r>
              <a:rPr lang="en" sz="1500"/>
              <a:t>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▻"/>
            </a:pPr>
            <a:r>
              <a:rPr lang="en" sz="1500"/>
              <a:t>Over 10 million URLs of </a:t>
            </a:r>
            <a:r>
              <a:rPr lang="en" sz="1500"/>
              <a:t>labeled</a:t>
            </a:r>
            <a:r>
              <a:rPr lang="en" sz="1500"/>
              <a:t> images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▻"/>
            </a:pPr>
            <a:r>
              <a:rPr lang="en" sz="1500"/>
              <a:t>Million of which have bounding boxes for precise location of labed objects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▰"/>
            </a:pPr>
            <a:r>
              <a:rPr lang="en" sz="1500"/>
              <a:t>Inception requires images to be 299X299X3 pixels</a:t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model training techniques</a:t>
            </a:r>
            <a:endParaRPr b="0"/>
          </a:p>
        </p:txBody>
      </p:sp>
      <p:sp>
        <p:nvSpPr>
          <p:cNvPr id="342" name="Google Shape;342;p2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425" y="1573625"/>
            <a:ext cx="3454725" cy="19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75" y="4257050"/>
            <a:ext cx="6138075" cy="54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2"/>
          <p:cNvGrpSpPr/>
          <p:nvPr/>
        </p:nvGrpSpPr>
        <p:grpSpPr>
          <a:xfrm>
            <a:off x="252947" y="586495"/>
            <a:ext cx="505205" cy="378360"/>
            <a:chOff x="5247525" y="3007275"/>
            <a:chExt cx="517575" cy="384825"/>
          </a:xfrm>
        </p:grpSpPr>
        <p:sp>
          <p:nvSpPr>
            <p:cNvPr id="346" name="Google Shape;346;p22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2"/>
          <p:cNvSpPr txBox="1"/>
          <p:nvPr>
            <p:ph idx="4294967295" type="body"/>
          </p:nvPr>
        </p:nvSpPr>
        <p:spPr>
          <a:xfrm>
            <a:off x="43000" y="1384000"/>
            <a:ext cx="4270800" cy="27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▰"/>
            </a:pPr>
            <a:r>
              <a:rPr lang="en" sz="1500">
                <a:solidFill>
                  <a:schemeClr val="accent1"/>
                </a:solidFill>
              </a:rPr>
              <a:t>Small Dataset means transfer learning with pre-</a:t>
            </a:r>
            <a:r>
              <a:rPr lang="en" sz="1500">
                <a:solidFill>
                  <a:schemeClr val="accent1"/>
                </a:solidFill>
              </a:rPr>
              <a:t>trained</a:t>
            </a:r>
            <a:r>
              <a:rPr lang="en" sz="1500">
                <a:solidFill>
                  <a:schemeClr val="accent1"/>
                </a:solidFill>
              </a:rPr>
              <a:t> model will be effective</a:t>
            </a:r>
            <a:endParaRPr sz="15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▰"/>
            </a:pPr>
            <a:r>
              <a:rPr lang="en" sz="1500">
                <a:solidFill>
                  <a:schemeClr val="accent1"/>
                </a:solidFill>
              </a:rPr>
              <a:t>Implemented early </a:t>
            </a:r>
            <a:r>
              <a:rPr lang="en" sz="1500">
                <a:solidFill>
                  <a:schemeClr val="accent1"/>
                </a:solidFill>
              </a:rPr>
              <a:t>stopping</a:t>
            </a:r>
            <a:r>
              <a:rPr lang="en" sz="1500">
                <a:solidFill>
                  <a:schemeClr val="accent1"/>
                </a:solidFill>
              </a:rPr>
              <a:t> to avoid overfitting</a:t>
            </a:r>
            <a:endParaRPr b="1"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Running of the Algorithm</a:t>
            </a:r>
            <a:endParaRPr b="0"/>
          </a:p>
        </p:txBody>
      </p:sp>
      <p:sp>
        <p:nvSpPr>
          <p:cNvPr id="354" name="Google Shape;354;p2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5" name="Google Shape;355;p23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56" name="Google Shape;356;p23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0" name="Google Shape;3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750" y="1407954"/>
            <a:ext cx="5814075" cy="286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800" y="1863078"/>
            <a:ext cx="4938524" cy="21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Running of the Algorithm</a:t>
            </a:r>
            <a:endParaRPr b="0"/>
          </a:p>
        </p:txBody>
      </p:sp>
      <p:sp>
        <p:nvSpPr>
          <p:cNvPr id="377" name="Google Shape;377;p2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8" name="Google Shape;378;p24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79" name="Google Shape;379;p24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3" name="Google Shape;3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75" y="1383827"/>
            <a:ext cx="6479852" cy="241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151" y="2528325"/>
            <a:ext cx="4755376" cy="246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Model Summary</a:t>
            </a:r>
            <a:endParaRPr b="0"/>
          </a:p>
        </p:txBody>
      </p:sp>
      <p:sp>
        <p:nvSpPr>
          <p:cNvPr id="400" name="Google Shape;400;p2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25" y="1340050"/>
            <a:ext cx="4335264" cy="372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r>
              <a:rPr lang="en"/>
              <a:t> Metrics</a:t>
            </a:r>
            <a:endParaRPr/>
          </a:p>
        </p:txBody>
      </p:sp>
      <p:sp>
        <p:nvSpPr>
          <p:cNvPr id="407" name="Google Shape;407;p26"/>
          <p:cNvSpPr txBox="1"/>
          <p:nvPr>
            <p:ph idx="2" type="body"/>
          </p:nvPr>
        </p:nvSpPr>
        <p:spPr>
          <a:xfrm>
            <a:off x="6857512" y="2762000"/>
            <a:ext cx="22479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/>
              <a:t>We were able to achieve an </a:t>
            </a:r>
            <a:r>
              <a:rPr b="1" lang="en"/>
              <a:t>accuracy</a:t>
            </a:r>
            <a:r>
              <a:rPr b="1" lang="en"/>
              <a:t> score of 96%</a:t>
            </a:r>
            <a:endParaRPr sz="1200"/>
          </a:p>
        </p:txBody>
      </p:sp>
      <p:sp>
        <p:nvSpPr>
          <p:cNvPr id="408" name="Google Shape;408;p2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26"/>
          <p:cNvSpPr txBox="1"/>
          <p:nvPr>
            <p:ph idx="1" type="body"/>
          </p:nvPr>
        </p:nvSpPr>
        <p:spPr>
          <a:xfrm>
            <a:off x="232150" y="1430163"/>
            <a:ext cx="30357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Plotted</a:t>
            </a:r>
            <a:r>
              <a:rPr lang="en"/>
              <a:t> Accuracy score:</a:t>
            </a:r>
            <a:endParaRPr sz="1200"/>
          </a:p>
        </p:txBody>
      </p:sp>
      <p:sp>
        <p:nvSpPr>
          <p:cNvPr id="410" name="Google Shape;410;p26"/>
          <p:cNvSpPr txBox="1"/>
          <p:nvPr>
            <p:ph idx="3" type="body"/>
          </p:nvPr>
        </p:nvSpPr>
        <p:spPr>
          <a:xfrm>
            <a:off x="3964125" y="1430163"/>
            <a:ext cx="2408100" cy="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Plotted Loss Score:</a:t>
            </a:r>
            <a:endParaRPr/>
          </a:p>
        </p:txBody>
      </p:sp>
      <p:grpSp>
        <p:nvGrpSpPr>
          <p:cNvPr id="411" name="Google Shape;411;p26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12" name="Google Shape;412;p26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9" name="Google Shape;4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25" y="2029875"/>
            <a:ext cx="3035700" cy="20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200" y="2029875"/>
            <a:ext cx="2955401" cy="20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6"/>
          <p:cNvSpPr txBox="1"/>
          <p:nvPr>
            <p:ph idx="1" type="body"/>
          </p:nvPr>
        </p:nvSpPr>
        <p:spPr>
          <a:xfrm>
            <a:off x="336925" y="4234750"/>
            <a:ext cx="27528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</a:rPr>
              <a:t>Scored with Accuracy </a:t>
            </a:r>
            <a:r>
              <a:rPr lang="en" sz="1200">
                <a:solidFill>
                  <a:srgbClr val="000000"/>
                </a:solidFill>
              </a:rPr>
              <a:t>because of our</a:t>
            </a:r>
            <a:r>
              <a:rPr lang="en" sz="1200">
                <a:solidFill>
                  <a:srgbClr val="000000"/>
                </a:solidFill>
              </a:rPr>
              <a:t> highly balanced classes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6"/>
          <p:cNvSpPr txBox="1"/>
          <p:nvPr>
            <p:ph idx="2" type="body"/>
          </p:nvPr>
        </p:nvSpPr>
        <p:spPr>
          <a:xfrm>
            <a:off x="3505650" y="4106400"/>
            <a:ext cx="2955300" cy="10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B"/>
                </a:solidFill>
                <a:highlight>
                  <a:srgbClr val="FFFFFF"/>
                </a:highlight>
              </a:rPr>
              <a:t>With 5 target classes we decided to use </a:t>
            </a:r>
            <a:endParaRPr sz="1200">
              <a:solidFill>
                <a:srgbClr val="1A1A1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B"/>
                </a:solidFill>
                <a:highlight>
                  <a:srgbClr val="FFFFFF"/>
                </a:highlight>
              </a:rPr>
              <a:t>categorical_crossentropy  as the loss metric</a:t>
            </a:r>
            <a:endParaRPr sz="1200">
              <a:solidFill>
                <a:srgbClr val="1A1A1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B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conclusion</a:t>
            </a:r>
            <a:endParaRPr/>
          </a:p>
        </p:txBody>
      </p:sp>
      <p:sp>
        <p:nvSpPr>
          <p:cNvPr id="428" name="Google Shape;428;p2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9" name="Google Shape;429;p27"/>
          <p:cNvGrpSpPr/>
          <p:nvPr/>
        </p:nvGrpSpPr>
        <p:grpSpPr>
          <a:xfrm>
            <a:off x="305070" y="605926"/>
            <a:ext cx="323793" cy="339493"/>
            <a:chOff x="5961125" y="1623900"/>
            <a:chExt cx="427450" cy="448175"/>
          </a:xfrm>
        </p:grpSpPr>
        <p:sp>
          <p:nvSpPr>
            <p:cNvPr id="430" name="Google Shape;430;p27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7" name="Google Shape;4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175" y="1347213"/>
            <a:ext cx="7087651" cy="310084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7"/>
          <p:cNvSpPr txBox="1"/>
          <p:nvPr/>
        </p:nvSpPr>
        <p:spPr>
          <a:xfrm>
            <a:off x="1698925" y="2098425"/>
            <a:ext cx="73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Finn</a:t>
            </a:r>
            <a:endParaRPr b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27"/>
          <p:cNvSpPr txBox="1"/>
          <p:nvPr/>
        </p:nvSpPr>
        <p:spPr>
          <a:xfrm>
            <a:off x="2322600" y="3152750"/>
            <a:ext cx="73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Jake</a:t>
            </a:r>
            <a:endParaRPr b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27"/>
          <p:cNvSpPr txBox="1"/>
          <p:nvPr/>
        </p:nvSpPr>
        <p:spPr>
          <a:xfrm>
            <a:off x="2995050" y="2433300"/>
            <a:ext cx="73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Kate</a:t>
            </a:r>
            <a:endParaRPr b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4650675" y="2254975"/>
            <a:ext cx="73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Stacy</a:t>
            </a:r>
            <a:endParaRPr b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27"/>
          <p:cNvSpPr txBox="1"/>
          <p:nvPr/>
        </p:nvSpPr>
        <p:spPr>
          <a:xfrm>
            <a:off x="5217475" y="2433300"/>
            <a:ext cx="73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Chris</a:t>
            </a:r>
            <a:endParaRPr b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27"/>
          <p:cNvSpPr txBox="1"/>
          <p:nvPr/>
        </p:nvSpPr>
        <p:spPr>
          <a:xfrm>
            <a:off x="6141825" y="2098425"/>
            <a:ext cx="731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Alex</a:t>
            </a:r>
            <a:endParaRPr b="1"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 txBox="1"/>
          <p:nvPr>
            <p:ph type="title"/>
          </p:nvPr>
        </p:nvSpPr>
        <p:spPr>
          <a:xfrm>
            <a:off x="814275" y="392575"/>
            <a:ext cx="57741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This presentation was prepared by wonderful people</a:t>
            </a:r>
            <a:endParaRPr sz="1900"/>
          </a:p>
        </p:txBody>
      </p:sp>
      <p:sp>
        <p:nvSpPr>
          <p:cNvPr id="449" name="Google Shape;449;p2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28"/>
          <p:cNvSpPr txBox="1"/>
          <p:nvPr/>
        </p:nvSpPr>
        <p:spPr>
          <a:xfrm>
            <a:off x="573775" y="33401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Sarah Nowlan</a:t>
            </a:r>
            <a:endParaRPr sz="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sz="11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1" name="Google Shape;451;p28"/>
          <p:cNvSpPr txBox="1"/>
          <p:nvPr/>
        </p:nvSpPr>
        <p:spPr>
          <a:xfrm>
            <a:off x="3646250" y="33401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Sridhar Ponnusamy</a:t>
            </a:r>
            <a:endParaRPr sz="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2" name="Google Shape;452;p28"/>
          <p:cNvSpPr txBox="1"/>
          <p:nvPr/>
        </p:nvSpPr>
        <p:spPr>
          <a:xfrm>
            <a:off x="6900250" y="33582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Aleksandr Semenov</a:t>
            </a:r>
            <a:endParaRPr sz="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3" name="Google Shape;453;p28"/>
          <p:cNvSpPr txBox="1"/>
          <p:nvPr/>
        </p:nvSpPr>
        <p:spPr>
          <a:xfrm>
            <a:off x="5273238" y="335827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Kamakshi Mansukhani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4" name="Google Shape;454;p28"/>
          <p:cNvSpPr/>
          <p:nvPr/>
        </p:nvSpPr>
        <p:spPr>
          <a:xfrm>
            <a:off x="315223" y="623918"/>
            <a:ext cx="303511" cy="303511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8"/>
          <p:cNvSpPr txBox="1"/>
          <p:nvPr/>
        </p:nvSpPr>
        <p:spPr>
          <a:xfrm>
            <a:off x="2062963" y="33401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Param Jaswal</a:t>
            </a:r>
            <a:endParaRPr sz="80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56" name="Google Shape;4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238" y="1905298"/>
            <a:ext cx="1409287" cy="13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628" y="1592747"/>
            <a:ext cx="1121497" cy="16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8425" y="1520250"/>
            <a:ext cx="1097800" cy="17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8925" y="1592760"/>
            <a:ext cx="1264975" cy="17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1950" y="1575200"/>
            <a:ext cx="1311109" cy="16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Closing Joke</a:t>
            </a:r>
            <a:endParaRPr/>
          </a:p>
        </p:txBody>
      </p:sp>
      <p:sp>
        <p:nvSpPr>
          <p:cNvPr id="466" name="Google Shape;466;p2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29"/>
          <p:cNvSpPr txBox="1"/>
          <p:nvPr/>
        </p:nvSpPr>
        <p:spPr>
          <a:xfrm>
            <a:off x="282625" y="1620000"/>
            <a:ext cx="5313000" cy="3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Interviewer: </a:t>
            </a:r>
            <a:r>
              <a:rPr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What is your biggest strength?</a:t>
            </a:r>
            <a:endParaRPr sz="115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Me: </a:t>
            </a:r>
            <a:r>
              <a:rPr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I am an expert in machine learning.</a:t>
            </a:r>
            <a:endParaRPr sz="115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Interviewer: </a:t>
            </a:r>
            <a:r>
              <a:rPr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What’s 6 + 10?</a:t>
            </a:r>
            <a:endParaRPr sz="115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Me: </a:t>
            </a:r>
            <a:r>
              <a:rPr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Zero.</a:t>
            </a:r>
            <a:endParaRPr sz="115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Interviewer: </a:t>
            </a:r>
            <a:r>
              <a:rPr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Nowhere near. It’s 16.</a:t>
            </a:r>
            <a:endParaRPr sz="115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Me: </a:t>
            </a:r>
            <a:r>
              <a:rPr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Ok, It’s 16.</a:t>
            </a:r>
            <a:endParaRPr sz="115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Interviewer: </a:t>
            </a:r>
            <a:r>
              <a:rPr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What is 10 + 20?</a:t>
            </a:r>
            <a:endParaRPr sz="115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Me: </a:t>
            </a:r>
            <a:r>
              <a:rPr lang="en" sz="1150">
                <a:solidFill>
                  <a:srgbClr val="282829"/>
                </a:solidFill>
                <a:latin typeface="Roboto"/>
                <a:ea typeface="Roboto"/>
                <a:cs typeface="Roboto"/>
                <a:sym typeface="Roboto"/>
              </a:rPr>
              <a:t>It’s 16.</a:t>
            </a:r>
            <a:endParaRPr sz="1150">
              <a:solidFill>
                <a:srgbClr val="28282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3" name="Google Shape;193;p12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12"/>
          <p:cNvSpPr txBox="1"/>
          <p:nvPr>
            <p:ph idx="1" type="body"/>
          </p:nvPr>
        </p:nvSpPr>
        <p:spPr>
          <a:xfrm>
            <a:off x="814275" y="1327350"/>
            <a:ext cx="37647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Our Problem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Our Dataset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Data Preprocessing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Libraries and Modeling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Evaluation</a:t>
            </a:r>
            <a:r>
              <a:rPr lang="en"/>
              <a:t> </a:t>
            </a:r>
            <a:r>
              <a:rPr lang="en"/>
              <a:t>Metrics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Conclusion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30"/>
          <p:cNvSpPr txBox="1"/>
          <p:nvPr>
            <p:ph idx="4294967295" type="ctrTitle"/>
          </p:nvPr>
        </p:nvSpPr>
        <p:spPr>
          <a:xfrm>
            <a:off x="1275150" y="1713600"/>
            <a:ext cx="6593700" cy="18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</a:rPr>
              <a:t>Thank You for  </a:t>
            </a:r>
            <a:r>
              <a:rPr lang="en" sz="6000">
                <a:solidFill>
                  <a:schemeClr val="accent5"/>
                </a:solidFill>
              </a:rPr>
              <a:t>Listening</a:t>
            </a:r>
            <a:r>
              <a:rPr lang="en" sz="6000">
                <a:solidFill>
                  <a:schemeClr val="accent5"/>
                </a:solidFill>
              </a:rPr>
              <a:t>!</a:t>
            </a:r>
            <a:endParaRPr sz="6000">
              <a:solidFill>
                <a:schemeClr val="accent5"/>
              </a:solidFill>
            </a:endParaRPr>
          </a:p>
        </p:txBody>
      </p:sp>
      <p:sp>
        <p:nvSpPr>
          <p:cNvPr id="474" name="Google Shape;474;p30"/>
          <p:cNvSpPr txBox="1"/>
          <p:nvPr>
            <p:ph idx="4294967295" type="subTitle"/>
          </p:nvPr>
        </p:nvSpPr>
        <p:spPr>
          <a:xfrm>
            <a:off x="1275150" y="3524100"/>
            <a:ext cx="6593700" cy="134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Any questions?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</p:txBody>
      </p:sp>
      <p:grpSp>
        <p:nvGrpSpPr>
          <p:cNvPr id="475" name="Google Shape;475;p30"/>
          <p:cNvGrpSpPr/>
          <p:nvPr/>
        </p:nvGrpSpPr>
        <p:grpSpPr>
          <a:xfrm>
            <a:off x="3973172" y="419617"/>
            <a:ext cx="1197664" cy="1126777"/>
            <a:chOff x="5972700" y="2330200"/>
            <a:chExt cx="411625" cy="387275"/>
          </a:xfrm>
        </p:grpSpPr>
        <p:sp>
          <p:nvSpPr>
            <p:cNvPr id="476" name="Google Shape;476;p3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00" name="Google Shape;200;p13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299071" y="635918"/>
            <a:ext cx="335800" cy="279517"/>
            <a:chOff x="1247825" y="322750"/>
            <a:chExt cx="443300" cy="369000"/>
          </a:xfrm>
        </p:grpSpPr>
        <p:sp>
          <p:nvSpPr>
            <p:cNvPr id="202" name="Google Shape;202;p13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b="0" l="11372" r="11372" t="0"/>
          <a:stretch/>
        </p:blipFill>
        <p:spPr>
          <a:xfrm>
            <a:off x="2889294" y="1667400"/>
            <a:ext cx="3365400" cy="2613300"/>
          </a:xfrm>
          <a:prstGeom prst="snip2DiagRect">
            <a:avLst>
              <a:gd fmla="val 0" name="adj1"/>
              <a:gd fmla="val 24894" name="adj2"/>
            </a:avLst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 rotWithShape="1">
          <a:blip r:embed="rId4">
            <a:alphaModFix/>
          </a:blip>
          <a:srcRect b="0" l="26085" r="18045" t="0"/>
          <a:stretch/>
        </p:blipFill>
        <p:spPr>
          <a:xfrm>
            <a:off x="195775" y="1667400"/>
            <a:ext cx="2595600" cy="2613300"/>
          </a:xfrm>
          <a:prstGeom prst="snip2DiagRect">
            <a:avLst>
              <a:gd fmla="val 0" name="adj1"/>
              <a:gd fmla="val 21567" name="adj2"/>
            </a:avLst>
          </a:prstGeom>
          <a:noFill/>
          <a:ln>
            <a:noFill/>
          </a:ln>
        </p:spPr>
      </p:pic>
      <p:pic>
        <p:nvPicPr>
          <p:cNvPr id="209" name="Google Shape;209;p13"/>
          <p:cNvPicPr preferRelativeResize="0"/>
          <p:nvPr/>
        </p:nvPicPr>
        <p:blipFill rotWithShape="1">
          <a:blip r:embed="rId5">
            <a:alphaModFix/>
          </a:blip>
          <a:srcRect b="0" l="3488" r="40695" t="0"/>
          <a:stretch/>
        </p:blipFill>
        <p:spPr>
          <a:xfrm>
            <a:off x="6392175" y="1664104"/>
            <a:ext cx="2595600" cy="26199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target</a:t>
            </a:r>
            <a:endParaRPr/>
          </a:p>
        </p:txBody>
      </p:sp>
      <p:sp>
        <p:nvSpPr>
          <p:cNvPr id="215" name="Google Shape;215;p14"/>
          <p:cNvSpPr txBox="1"/>
          <p:nvPr>
            <p:ph idx="1" type="body"/>
          </p:nvPr>
        </p:nvSpPr>
        <p:spPr>
          <a:xfrm>
            <a:off x="814275" y="1327350"/>
            <a:ext cx="37647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lang="en"/>
              <a:t>Our problem was classifying the faces of the leaders of the political parties during the 2021 Canadian federal election.</a:t>
            </a:r>
            <a:endParaRPr/>
          </a:p>
        </p:txBody>
      </p:sp>
      <p:pic>
        <p:nvPicPr>
          <p:cNvPr descr="18.jpg" id="216" name="Google Shape;216;p14"/>
          <p:cNvPicPr preferRelativeResize="0"/>
          <p:nvPr/>
        </p:nvPicPr>
        <p:blipFill rotWithShape="1">
          <a:blip r:embed="rId3">
            <a:alphaModFix/>
          </a:blip>
          <a:srcRect b="0" l="1653" r="42096" t="0"/>
          <a:stretch/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17" name="Google Shape;217;p14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8" name="Google Shape;218;p14"/>
          <p:cNvGrpSpPr/>
          <p:nvPr/>
        </p:nvGrpSpPr>
        <p:grpSpPr>
          <a:xfrm>
            <a:off x="299071" y="635918"/>
            <a:ext cx="335800" cy="279517"/>
            <a:chOff x="1247825" y="322750"/>
            <a:chExt cx="443300" cy="369000"/>
          </a:xfrm>
        </p:grpSpPr>
        <p:sp>
          <p:nvSpPr>
            <p:cNvPr id="219" name="Google Shape;219;p14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" name="Google Shape;224;p14"/>
          <p:cNvPicPr preferRelativeResize="0"/>
          <p:nvPr/>
        </p:nvPicPr>
        <p:blipFill rotWithShape="1">
          <a:blip r:embed="rId4">
            <a:alphaModFix/>
          </a:blip>
          <a:srcRect b="9704" l="13397" r="1102" t="4796"/>
          <a:stretch/>
        </p:blipFill>
        <p:spPr>
          <a:xfrm>
            <a:off x="4639321" y="909350"/>
            <a:ext cx="4215300" cy="4133100"/>
          </a:xfrm>
          <a:prstGeom prst="diamond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DataSet</a:t>
            </a:r>
            <a:endParaRPr/>
          </a:p>
        </p:txBody>
      </p:sp>
      <p:sp>
        <p:nvSpPr>
          <p:cNvPr id="230" name="Google Shape;230;p15"/>
          <p:cNvSpPr txBox="1"/>
          <p:nvPr>
            <p:ph idx="2" type="body"/>
          </p:nvPr>
        </p:nvSpPr>
        <p:spPr>
          <a:xfrm>
            <a:off x="293675" y="1372238"/>
            <a:ext cx="35172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▰"/>
            </a:pPr>
            <a:r>
              <a:rPr lang="en" sz="1500">
                <a:solidFill>
                  <a:schemeClr val="accent1"/>
                </a:solidFill>
              </a:rPr>
              <a:t>The dataset contains 497 photos</a:t>
            </a: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▰"/>
            </a:pPr>
            <a:r>
              <a:rPr lang="en" sz="1500">
                <a:solidFill>
                  <a:schemeClr val="accent1"/>
                </a:solidFill>
              </a:rPr>
              <a:t> Scraped from the web</a:t>
            </a:r>
            <a:endParaRPr sz="1500">
              <a:solidFill>
                <a:schemeClr val="accen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▰"/>
            </a:pPr>
            <a:r>
              <a:rPr lang="en" sz="1500">
                <a:solidFill>
                  <a:schemeClr val="accent1"/>
                </a:solidFill>
              </a:rPr>
              <a:t>equal distribution between the 5 classes</a:t>
            </a:r>
            <a:endParaRPr b="1" sz="1500"/>
          </a:p>
        </p:txBody>
      </p:sp>
      <p:sp>
        <p:nvSpPr>
          <p:cNvPr id="231" name="Google Shape;231;p15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15"/>
          <p:cNvSpPr txBox="1"/>
          <p:nvPr>
            <p:ph idx="1" type="body"/>
          </p:nvPr>
        </p:nvSpPr>
        <p:spPr>
          <a:xfrm>
            <a:off x="5508675" y="1489000"/>
            <a:ext cx="30843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15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34" name="Google Shape;234;p15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8" name="Google Shape;2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425" y="1322925"/>
            <a:ext cx="457200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00" y="2984600"/>
            <a:ext cx="7591724" cy="151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"/>
          <p:cNvSpPr txBox="1"/>
          <p:nvPr>
            <p:ph type="title"/>
          </p:nvPr>
        </p:nvSpPr>
        <p:spPr>
          <a:xfrm>
            <a:off x="795150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Division</a:t>
            </a:r>
            <a:endParaRPr/>
          </a:p>
        </p:txBody>
      </p:sp>
      <p:sp>
        <p:nvSpPr>
          <p:cNvPr id="255" name="Google Shape;255;p16"/>
          <p:cNvSpPr txBox="1"/>
          <p:nvPr>
            <p:ph idx="1" type="body"/>
          </p:nvPr>
        </p:nvSpPr>
        <p:spPr>
          <a:xfrm>
            <a:off x="110800" y="1266075"/>
            <a:ext cx="8994600" cy="10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700"/>
              <a:t>The possible classes for the model are Annamie Paul, Jagmeet Singh, Justin Trudeau, Erin O’Tool and Yves-Francois Blanchet.</a:t>
            </a:r>
            <a:endParaRPr sz="2300"/>
          </a:p>
        </p:txBody>
      </p:sp>
      <p:sp>
        <p:nvSpPr>
          <p:cNvPr id="256" name="Google Shape;256;p1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7" name="Google Shape;257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58" name="Google Shape;258;p1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16"/>
          <p:cNvSpPr txBox="1"/>
          <p:nvPr>
            <p:ph idx="1" type="body"/>
          </p:nvPr>
        </p:nvSpPr>
        <p:spPr>
          <a:xfrm>
            <a:off x="244150" y="2030350"/>
            <a:ext cx="2686200" cy="20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▰"/>
            </a:pPr>
            <a:r>
              <a:rPr lang="en" sz="1700"/>
              <a:t>The training dataset contains 431 images.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Char char="▰"/>
            </a:pPr>
            <a:r>
              <a:rPr lang="en" sz="1700"/>
              <a:t>The testing dataset contains 66 images.</a:t>
            </a:r>
            <a:endParaRPr sz="2300"/>
          </a:p>
        </p:txBody>
      </p:sp>
      <p:pic>
        <p:nvPicPr>
          <p:cNvPr id="263" name="Google Shape;2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125" y="2156700"/>
            <a:ext cx="5908852" cy="1883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/>
          <p:nvPr>
            <p:ph idx="1" type="body"/>
          </p:nvPr>
        </p:nvSpPr>
        <p:spPr>
          <a:xfrm>
            <a:off x="528325" y="1629125"/>
            <a:ext cx="3405000" cy="27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Detect the face in the photo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Locate the eyes, check that they are in eye </a:t>
            </a:r>
            <a:r>
              <a:rPr lang="en"/>
              <a:t>constraint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Cascade classifier to detect the eyes and front faces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Photos are removed if both eye can not be located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r>
              <a:rPr lang="en"/>
              <a:t> the Data</a:t>
            </a:r>
            <a:endParaRPr/>
          </a:p>
        </p:txBody>
      </p:sp>
      <p:sp>
        <p:nvSpPr>
          <p:cNvPr id="270" name="Google Shape;270;p17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1" name="Google Shape;271;p17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72" name="Google Shape;272;p17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9" name="Google Shape;2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975" y="1371600"/>
            <a:ext cx="2447925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500" y="1702650"/>
            <a:ext cx="1772700" cy="173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</a:t>
            </a:r>
            <a:r>
              <a:rPr lang="en"/>
              <a:t> continued</a:t>
            </a:r>
            <a:endParaRPr/>
          </a:p>
        </p:txBody>
      </p:sp>
      <p:sp>
        <p:nvSpPr>
          <p:cNvPr id="286" name="Google Shape;286;p18"/>
          <p:cNvSpPr txBox="1"/>
          <p:nvPr>
            <p:ph idx="1" type="body"/>
          </p:nvPr>
        </p:nvSpPr>
        <p:spPr>
          <a:xfrm>
            <a:off x="238575" y="1415500"/>
            <a:ext cx="2247900" cy="32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Next we cropped the photos to just contain the faces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▻"/>
            </a:pPr>
            <a:r>
              <a:rPr lang="en"/>
              <a:t>removing ir</a:t>
            </a:r>
            <a:r>
              <a:rPr lang="en"/>
              <a:t>relevant</a:t>
            </a:r>
            <a:r>
              <a:rPr lang="en"/>
              <a:t> </a:t>
            </a:r>
            <a:r>
              <a:rPr lang="en"/>
              <a:t>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Resized to fit Inception V3 photo constraints</a:t>
            </a:r>
            <a:endParaRPr/>
          </a:p>
        </p:txBody>
      </p:sp>
      <p:sp>
        <p:nvSpPr>
          <p:cNvPr id="287" name="Google Shape;287;p18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8" name="Google Shape;288;p18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289" name="Google Shape;289;p18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98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6" name="Google Shape;2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940" y="1469575"/>
            <a:ext cx="6172809" cy="288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</a:t>
            </a:r>
            <a:endParaRPr/>
          </a:p>
        </p:txBody>
      </p:sp>
      <p:sp>
        <p:nvSpPr>
          <p:cNvPr id="302" name="Google Shape;302;p19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Libraries, Modeling</a:t>
            </a:r>
            <a:endParaRPr/>
          </a:p>
        </p:txBody>
      </p:sp>
      <p:sp>
        <p:nvSpPr>
          <p:cNvPr id="303" name="Google Shape;303;p19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19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